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6858000" cy="9144000"/>
  <p:embeddedFontLst>
    <p:embeddedFont>
      <p:font typeface="Franklin Gothic"/>
      <p:bold r:id="rId13"/>
    </p:embeddedFont>
    <p:embeddedFont>
      <p:font typeface="Bebas Neue"/>
      <p:regular r:id="rId14"/>
    </p:embeddedFont>
    <p:embeddedFont>
      <p:font typeface="Roboto Condensed"/>
      <p:regular r:id="rId15"/>
      <p:bold r:id="rId16"/>
      <p:italic r:id="rId17"/>
      <p:boldItalic r:id="rId18"/>
    </p:embeddedFont>
    <p:embeddedFont>
      <p:font typeface="Roboto Mon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.fntdata"/><Relationship Id="rId11" Type="http://schemas.openxmlformats.org/officeDocument/2006/relationships/slide" Target="slides/slide6.xml"/><Relationship Id="rId22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Mono-italic.fntdata"/><Relationship Id="rId13" Type="http://schemas.openxmlformats.org/officeDocument/2006/relationships/font" Target="fonts/FranklinGothic-bold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Condensed-regular.fntdata"/><Relationship Id="rId14" Type="http://schemas.openxmlformats.org/officeDocument/2006/relationships/font" Target="fonts/BebasNeue-regular.fntdata"/><Relationship Id="rId17" Type="http://schemas.openxmlformats.org/officeDocument/2006/relationships/font" Target="fonts/RobotoCondensed-italic.fntdata"/><Relationship Id="rId16" Type="http://schemas.openxmlformats.org/officeDocument/2006/relationships/font" Target="fonts/RobotoCondensed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regular.fntdata"/><Relationship Id="rId6" Type="http://schemas.openxmlformats.org/officeDocument/2006/relationships/slide" Target="slides/slide1.xml"/><Relationship Id="rId18" Type="http://schemas.openxmlformats.org/officeDocument/2006/relationships/font" Target="fonts/Roboto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de0811795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de08117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fde0811795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e5b321b88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e5b321b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e5b321b88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de0811795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de08117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fde0811795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de0811795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de08117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fde0811795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 flipH="1">
            <a:off x="-1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0">
  <p:cSld name="Encabezado de sección 10">
    <p:bg>
      <p:bgPr>
        <a:solidFill>
          <a:srgbClr val="73381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65" name="Google Shape;65;p11"/>
          <p:cNvPicPr preferRelativeResize="0"/>
          <p:nvPr/>
        </p:nvPicPr>
        <p:blipFill rotWithShape="1">
          <a:blip r:embed="rId3">
            <a:alphaModFix/>
          </a:blip>
          <a:srcRect b="0" l="0" r="16351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1">
  <p:cSld name="Encabezado de sección 11">
    <p:bg>
      <p:bgPr>
        <a:solidFill>
          <a:srgbClr val="6C7A8A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70" name="Google Shape;70;p12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9" name="Google Shape;79;p1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idx="2" type="body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1_En blanc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642910" y="92867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1371600" y="4929198"/>
            <a:ext cx="6400800" cy="709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98B90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98B90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solidFill>
                  <a:srgbClr val="898B90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98B90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98B90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rgbClr val="898B90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98B90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>
                <a:solidFill>
                  <a:srgbClr val="898B90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rgbClr val="898B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B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98B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98B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898B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898B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898B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1400">
                <a:solidFill>
                  <a:srgbClr val="898B9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1pPr>
            <a:lvl2pPr indent="0" lvl="1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2pPr>
            <a:lvl3pPr indent="0" lvl="2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3pPr>
            <a:lvl4pPr indent="0" lvl="3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4pPr>
            <a:lvl5pPr indent="0" lvl="4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5pPr>
            <a:lvl6pPr indent="0" lvl="5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6pPr>
            <a:lvl7pPr indent="0" lvl="6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7pPr>
            <a:lvl8pPr indent="0" lvl="7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8pPr>
            <a:lvl9pPr indent="0" lvl="8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rgbClr val="9B710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Título y objetos 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Encabezado de sección 3">
    <p:bg>
      <p:bgPr>
        <a:solidFill>
          <a:schemeClr val="accen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30" name="Google Shape;30;p4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4">
  <p:cSld name="Encabezado de sección 4">
    <p:bg>
      <p:bgPr>
        <a:solidFill>
          <a:schemeClr val="accent3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16351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5">
  <p:cSld name="Encabezado de sección 5">
    <p:bg>
      <p:bgPr>
        <a:solidFill>
          <a:schemeClr val="accent4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40" name="Google Shape;40;p6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6">
  <p:cSld name="Encabezado de sección 6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45" name="Google Shape;45;p7"/>
          <p:cNvPicPr preferRelativeResize="0"/>
          <p:nvPr/>
        </p:nvPicPr>
        <p:blipFill rotWithShape="1">
          <a:blip r:embed="rId3">
            <a:alphaModFix/>
          </a:blip>
          <a:srcRect b="0" l="0" r="16351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7">
  <p:cSld name="Encabezado de sección 7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sp>
        <p:nvSpPr>
          <p:cNvPr id="49" name="Google Shape;49;p8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51" name="Google Shape;51;p8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8">
  <p:cSld name="Encabezado de sección 8">
    <p:bg>
      <p:bgPr>
        <a:solidFill>
          <a:schemeClr val="accent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persona, foto, hombre, mujer&#10;&#10;Descripción generada automáticamente"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16351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9">
  <p:cSld name="Encabezado de sección 9">
    <p:bg>
      <p:bgPr>
        <a:solidFill>
          <a:schemeClr val="accent6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60" name="Google Shape;60;p10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421100" y="2339975"/>
            <a:ext cx="47229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CL"/>
              <a:t>Gestión</a:t>
            </a:r>
            <a:r>
              <a:rPr b="1" lang="es-CL"/>
              <a:t> Vecinal Villa Inca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185950" y="5316600"/>
            <a:ext cx="49581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Integrantes:	Miguel Donoso</a:t>
            </a:r>
            <a:endParaRPr sz="15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Diego Canales</a:t>
            </a:r>
            <a:endParaRPr sz="15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Profesor: 		Carlos Correa</a:t>
            </a:r>
            <a:endParaRPr sz="15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Asignatura: 	Capstone 003D</a:t>
            </a:r>
            <a:endParaRPr sz="15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283800" y="2066850"/>
            <a:ext cx="4288200" cy="29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000000"/>
                </a:solidFill>
              </a:rPr>
              <a:t>-	</a:t>
            </a:r>
            <a:r>
              <a:rPr b="1" lang="es-CL">
                <a:solidFill>
                  <a:srgbClr val="000000"/>
                </a:solidFill>
              </a:rPr>
              <a:t>Objetivos del sitio: </a:t>
            </a:r>
            <a:r>
              <a:rPr lang="es-CL">
                <a:solidFill>
                  <a:srgbClr val="000000"/>
                </a:solidFill>
              </a:rPr>
              <a:t>Ayudar y facilitar distintas funciones a través de una página web. haciendo énfasis en la organización de la junta de vecinos y también en personas externas a este.</a:t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Función</a:t>
            </a:r>
            <a:r>
              <a:rPr lang="es-CL"/>
              <a:t> Principal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475" y="2723676"/>
            <a:ext cx="5022200" cy="40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294150" y="1218600"/>
            <a:ext cx="8555700" cy="331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La </a:t>
            </a:r>
            <a:r>
              <a:rPr lang="es-CL">
                <a:solidFill>
                  <a:schemeClr val="dk1"/>
                </a:solidFill>
              </a:rPr>
              <a:t>página</a:t>
            </a:r>
            <a:r>
              <a:rPr lang="es-CL">
                <a:solidFill>
                  <a:schemeClr val="dk1"/>
                </a:solidFill>
              </a:rPr>
              <a:t> </a:t>
            </a:r>
            <a:r>
              <a:rPr lang="es-CL">
                <a:solidFill>
                  <a:schemeClr val="dk1"/>
                </a:solidFill>
              </a:rPr>
              <a:t>estará</a:t>
            </a:r>
            <a:r>
              <a:rPr lang="es-CL">
                <a:solidFill>
                  <a:schemeClr val="dk1"/>
                </a:solidFill>
              </a:rPr>
              <a:t> nos </a:t>
            </a:r>
            <a:r>
              <a:rPr lang="es-CL">
                <a:solidFill>
                  <a:schemeClr val="dk1"/>
                </a:solidFill>
              </a:rPr>
              <a:t>dará</a:t>
            </a:r>
            <a:r>
              <a:rPr lang="es-CL">
                <a:solidFill>
                  <a:schemeClr val="dk1"/>
                </a:solidFill>
              </a:rPr>
              <a:t> experiencia real en los </a:t>
            </a:r>
            <a:r>
              <a:rPr lang="es-CL">
                <a:solidFill>
                  <a:schemeClr val="dk1"/>
                </a:solidFill>
              </a:rPr>
              <a:t>ámbitos</a:t>
            </a:r>
            <a:r>
              <a:rPr lang="es-CL">
                <a:solidFill>
                  <a:schemeClr val="dk1"/>
                </a:solidFill>
              </a:rPr>
              <a:t> de lenguajes de </a:t>
            </a:r>
            <a:r>
              <a:rPr lang="es-CL">
                <a:solidFill>
                  <a:schemeClr val="dk1"/>
                </a:solidFill>
              </a:rPr>
              <a:t>programación</a:t>
            </a:r>
            <a:r>
              <a:rPr lang="es-CL">
                <a:solidFill>
                  <a:schemeClr val="dk1"/>
                </a:solidFill>
              </a:rPr>
              <a:t> y </a:t>
            </a:r>
            <a:r>
              <a:rPr lang="es-CL">
                <a:solidFill>
                  <a:schemeClr val="dk1"/>
                </a:solidFill>
              </a:rPr>
              <a:t>tecnologías</a:t>
            </a:r>
            <a:r>
              <a:rPr lang="es-CL">
                <a:solidFill>
                  <a:schemeClr val="dk1"/>
                </a:solidFill>
              </a:rPr>
              <a:t> usadas en internet como PHP.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Aportará también en las gestiones y creación de bases de datos SQL para así generar experiencia en las consultas y seguridad de los datos.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Tendremos que tener mayor énfasis en el diseño ya que estará orientada para el uso de nuestros cliente lo que conlleva a que tenga que ser intuitiva y de fácil entendimiento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lt1"/>
                </a:solidFill>
              </a:rPr>
              <a:t>Función Principal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23417" r="21880" t="0"/>
          <a:stretch/>
        </p:blipFill>
        <p:spPr>
          <a:xfrm>
            <a:off x="5306025" y="4481850"/>
            <a:ext cx="3418524" cy="237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294150" y="4530000"/>
            <a:ext cx="490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se nos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dará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posibilidad de tener un mejor entendimiento de las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metodologías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proyectos y trabajo en equipo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294150" y="1218600"/>
            <a:ext cx="6773700" cy="513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Al ser un </a:t>
            </a:r>
            <a:r>
              <a:rPr lang="es-CL">
                <a:solidFill>
                  <a:schemeClr val="dk1"/>
                </a:solidFill>
              </a:rPr>
              <a:t>proyecto</a:t>
            </a:r>
            <a:r>
              <a:rPr lang="es-CL">
                <a:solidFill>
                  <a:schemeClr val="dk1"/>
                </a:solidFill>
              </a:rPr>
              <a:t> de </a:t>
            </a:r>
            <a:r>
              <a:rPr lang="es-CL">
                <a:solidFill>
                  <a:schemeClr val="dk1"/>
                </a:solidFill>
              </a:rPr>
              <a:t>título</a:t>
            </a:r>
            <a:r>
              <a:rPr lang="es-CL">
                <a:solidFill>
                  <a:schemeClr val="dk1"/>
                </a:solidFill>
              </a:rPr>
              <a:t> lo tomaremos </a:t>
            </a:r>
            <a:r>
              <a:rPr lang="es-CL">
                <a:solidFill>
                  <a:schemeClr val="dk1"/>
                </a:solidFill>
              </a:rPr>
              <a:t>completamente</a:t>
            </a:r>
            <a:r>
              <a:rPr lang="es-CL">
                <a:solidFill>
                  <a:schemeClr val="dk1"/>
                </a:solidFill>
              </a:rPr>
              <a:t> como experiencia real ya que disponemos de un equipo de trabajo y un cliente al que tendremos que satisfacer sus requerimientos </a:t>
            </a:r>
            <a:r>
              <a:rPr lang="es-CL">
                <a:solidFill>
                  <a:schemeClr val="dk1"/>
                </a:solidFill>
              </a:rPr>
              <a:t>ayudándonos</a:t>
            </a:r>
            <a:r>
              <a:rPr lang="es-CL">
                <a:solidFill>
                  <a:schemeClr val="dk1"/>
                </a:solidFill>
              </a:rPr>
              <a:t> a entender     </a:t>
            </a:r>
            <a:r>
              <a:rPr lang="es-CL">
                <a:solidFill>
                  <a:schemeClr val="dk1"/>
                </a:solidFill>
              </a:rPr>
              <a:t>cómo</a:t>
            </a:r>
            <a:r>
              <a:rPr lang="es-CL">
                <a:solidFill>
                  <a:schemeClr val="dk1"/>
                </a:solidFill>
              </a:rPr>
              <a:t> </a:t>
            </a:r>
            <a:r>
              <a:rPr lang="es-CL">
                <a:solidFill>
                  <a:schemeClr val="dk1"/>
                </a:solidFill>
              </a:rPr>
              <a:t>será</a:t>
            </a:r>
            <a:r>
              <a:rPr lang="es-CL">
                <a:solidFill>
                  <a:schemeClr val="dk1"/>
                </a:solidFill>
              </a:rPr>
              <a:t> el futuro laboral.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Se nos dará experiencia tanto 						en Frontend y Backend y como se 		desarrollara para funciones de 	usuario </a:t>
            </a:r>
            <a:r>
              <a:rPr lang="es-CL">
                <a:solidFill>
                  <a:schemeClr val="dk1"/>
                </a:solidFill>
              </a:rPr>
              <a:t>también</a:t>
            </a:r>
            <a:r>
              <a:rPr lang="es-CL">
                <a:solidFill>
                  <a:schemeClr val="dk1"/>
                </a:solidFill>
              </a:rPr>
              <a:t> 			tendremos que entender mejor 						la seguridad de los datos de estos.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Intereses </a:t>
            </a:r>
            <a:r>
              <a:rPr lang="es-CL"/>
              <a:t>Profesionales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750" y="2936125"/>
            <a:ext cx="3336350" cy="33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36100" y="1631700"/>
            <a:ext cx="8094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000000"/>
                </a:solidFill>
              </a:rPr>
              <a:t>Todas las funciones que se otorgaran mediante la </a:t>
            </a:r>
            <a:r>
              <a:rPr lang="es-CL">
                <a:solidFill>
                  <a:srgbClr val="000000"/>
                </a:solidFill>
              </a:rPr>
              <a:t>página</a:t>
            </a:r>
            <a:r>
              <a:rPr lang="es-CL">
                <a:solidFill>
                  <a:srgbClr val="000000"/>
                </a:solidFill>
              </a:rPr>
              <a:t> web son necesarias hoy en </a:t>
            </a:r>
            <a:r>
              <a:rPr lang="es-CL">
                <a:solidFill>
                  <a:srgbClr val="000000"/>
                </a:solidFill>
              </a:rPr>
              <a:t>día</a:t>
            </a:r>
            <a:r>
              <a:rPr lang="es-CL">
                <a:solidFill>
                  <a:srgbClr val="000000"/>
                </a:solidFill>
              </a:rPr>
              <a:t> para apoyar el uso de las </a:t>
            </a:r>
            <a:r>
              <a:rPr lang="es-CL">
                <a:solidFill>
                  <a:srgbClr val="000000"/>
                </a:solidFill>
              </a:rPr>
              <a:t>tecnologías</a:t>
            </a:r>
            <a:r>
              <a:rPr lang="es-CL">
                <a:solidFill>
                  <a:srgbClr val="000000"/>
                </a:solidFill>
              </a:rPr>
              <a:t> para facilitar el dia a dia de las personas que no tienen el tiempo necesario o requieran usar la </a:t>
            </a:r>
            <a:r>
              <a:rPr lang="es-CL">
                <a:solidFill>
                  <a:srgbClr val="000000"/>
                </a:solidFill>
              </a:rPr>
              <a:t>página</a:t>
            </a:r>
            <a:r>
              <a:rPr lang="es-CL">
                <a:solidFill>
                  <a:srgbClr val="000000"/>
                </a:solidFill>
              </a:rPr>
              <a:t> 		para la </a:t>
            </a:r>
            <a:r>
              <a:rPr lang="es-CL">
                <a:solidFill>
                  <a:srgbClr val="000000"/>
                </a:solidFill>
              </a:rPr>
              <a:t>facilitación</a:t>
            </a:r>
            <a:r>
              <a:rPr lang="es-CL">
                <a:solidFill>
                  <a:srgbClr val="000000"/>
                </a:solidFill>
              </a:rPr>
              <a:t> de 	documentos y 				</a:t>
            </a:r>
            <a:r>
              <a:rPr lang="es-CL">
                <a:solidFill>
                  <a:srgbClr val="000000"/>
                </a:solidFill>
              </a:rPr>
              <a:t>organización</a:t>
            </a:r>
            <a:r>
              <a:rPr lang="es-CL">
                <a:solidFill>
                  <a:srgbClr val="000000"/>
                </a:solidFill>
              </a:rPr>
              <a:t> desde algo que hoy 								en dia casi en su totalidad 									de la </a:t>
            </a:r>
            <a:r>
              <a:rPr lang="es-CL">
                <a:solidFill>
                  <a:srgbClr val="000000"/>
                </a:solidFill>
              </a:rPr>
              <a:t>población </a:t>
            </a:r>
            <a:r>
              <a:rPr lang="es-CL">
                <a:solidFill>
                  <a:srgbClr val="000000"/>
                </a:solidFill>
              </a:rPr>
              <a:t>tiene acceso 									a internet.</a:t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Factibilidad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125" y="3282200"/>
            <a:ext cx="4214902" cy="328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766125" y="1688225"/>
            <a:ext cx="4173000" cy="319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Nosotros</a:t>
            </a:r>
            <a:r>
              <a:rPr lang="es-CL">
                <a:solidFill>
                  <a:schemeClr val="dk1"/>
                </a:solidFill>
              </a:rPr>
              <a:t> como equipo nos </a:t>
            </a:r>
            <a:r>
              <a:rPr lang="es-CL">
                <a:solidFill>
                  <a:schemeClr val="dk1"/>
                </a:solidFill>
              </a:rPr>
              <a:t>preocupamos</a:t>
            </a:r>
            <a:r>
              <a:rPr lang="es-CL">
                <a:solidFill>
                  <a:schemeClr val="dk1"/>
                </a:solidFill>
              </a:rPr>
              <a:t> de ocupar lo mejor que este en </a:t>
            </a:r>
            <a:r>
              <a:rPr lang="es-CL">
                <a:solidFill>
                  <a:schemeClr val="dk1"/>
                </a:solidFill>
              </a:rPr>
              <a:t>nuestro</a:t>
            </a:r>
            <a:r>
              <a:rPr lang="es-CL">
                <a:solidFill>
                  <a:schemeClr val="dk1"/>
                </a:solidFill>
              </a:rPr>
              <a:t> alcance para asegurar la mayor seguridad posible para el proyecto teniendo como </a:t>
            </a:r>
            <a:r>
              <a:rPr lang="es-CL">
                <a:solidFill>
                  <a:schemeClr val="dk1"/>
                </a:solidFill>
              </a:rPr>
              <a:t>requerimiento</a:t>
            </a:r>
            <a:r>
              <a:rPr lang="es-CL">
                <a:solidFill>
                  <a:schemeClr val="dk1"/>
                </a:solidFill>
              </a:rPr>
              <a:t> principal los protocolos de seguridad que HTTPS y los </a:t>
            </a:r>
            <a:r>
              <a:rPr lang="es-CL">
                <a:solidFill>
                  <a:schemeClr val="dk1"/>
                </a:solidFill>
              </a:rPr>
              <a:t>cifrados</a:t>
            </a:r>
            <a:r>
              <a:rPr lang="es-CL">
                <a:solidFill>
                  <a:schemeClr val="dk1"/>
                </a:solidFill>
              </a:rPr>
              <a:t> SSL/TLS nos entrega.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Estándares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12974" l="10072" r="5146" t="17571"/>
          <a:stretch/>
        </p:blipFill>
        <p:spPr>
          <a:xfrm>
            <a:off x="4939025" y="1688225"/>
            <a:ext cx="3617775" cy="363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Preguntas , Conclusiones</a:t>
            </a:r>
            <a:endParaRPr/>
          </a:p>
        </p:txBody>
      </p:sp>
      <p:pic>
        <p:nvPicPr>
          <p:cNvPr descr="http://www.clipartroo.com/images/33/group-talking-clipart-33811.png"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014" y="1852011"/>
            <a:ext cx="4711975" cy="31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1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